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316" r:id="rId3"/>
    <p:sldId id="322" r:id="rId4"/>
    <p:sldId id="320" r:id="rId5"/>
    <p:sldId id="321" r:id="rId6"/>
    <p:sldId id="340" r:id="rId7"/>
    <p:sldId id="338" r:id="rId8"/>
    <p:sldId id="339" r:id="rId9"/>
    <p:sldId id="259" r:id="rId10"/>
    <p:sldId id="342" r:id="rId11"/>
    <p:sldId id="260" r:id="rId12"/>
    <p:sldId id="262" r:id="rId13"/>
    <p:sldId id="261" r:id="rId14"/>
    <p:sldId id="256" r:id="rId15"/>
    <p:sldId id="258" r:id="rId16"/>
    <p:sldId id="267" r:id="rId17"/>
    <p:sldId id="265" r:id="rId18"/>
    <p:sldId id="266" r:id="rId19"/>
    <p:sldId id="343" r:id="rId20"/>
    <p:sldId id="348" r:id="rId21"/>
    <p:sldId id="349" r:id="rId22"/>
    <p:sldId id="263" r:id="rId23"/>
    <p:sldId id="264" r:id="rId24"/>
    <p:sldId id="344" r:id="rId25"/>
    <p:sldId id="345" r:id="rId26"/>
    <p:sldId id="346" r:id="rId27"/>
    <p:sldId id="350" r:id="rId28"/>
    <p:sldId id="347" r:id="rId29"/>
    <p:sldId id="2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12864-519B-4841-BA73-81D63F42EE07}" type="datetimeFigureOut">
              <a:rPr lang="en-US" smtClean="0"/>
              <a:t>8/4/20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64746-9588-4746-A9B8-320D82C3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2B7C7-AA64-BB44-A469-0F57BFD2B52C}" type="slidenum">
              <a:rPr lang="en-US"/>
              <a:pPr/>
              <a:t>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2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E90A-7D62-AF40-8811-F619FCCEDEA8}" type="slidenum">
              <a:rPr lang="en-US"/>
              <a:pPr/>
              <a:t>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B57AF64-FAE3-A841-B960-7EF89122784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8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74A7-2A33-904A-A917-484415829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5011-6634-AE4E-935F-51C1BCCF5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C09D3-DBE8-B444-AD00-8F78D4E1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19B9-63EB-7F45-B4CB-538D5DD6468D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37C45-C2E0-8349-A83C-C953A687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9B4CB-13BF-5649-A4A1-848543B3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DEEF-0A2F-2247-99BE-8EF1A2A5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5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28A8A-FB08-E64F-A591-2BAC68E5B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2F0BB-F64D-D140-85F3-1DD40CA2C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3A0CF-CBB0-084A-B75A-4565F0E4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19B9-63EB-7F45-B4CB-538D5DD6468D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46022-7A3C-E546-8347-3B7B7DAC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3379B-7755-274E-B770-39C8C410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DEEF-0A2F-2247-99BE-8EF1A2A5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1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D6AD1A-5136-934B-81E8-8D6BE6494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69A59-89AB-F943-831D-0FDC616AF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C59A4-EBBE-DE4C-9F2B-AA816F7B6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19B9-63EB-7F45-B4CB-538D5DD6468D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8FDA7-AC14-0B4E-BA3A-649EE043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F3DF6-02EC-124C-9757-C96911B3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DEEF-0A2F-2247-99BE-8EF1A2A5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4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4C50-899E-E344-948E-90BF5B94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23B63-7F37-3347-A6B9-875C3B5DC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FA34C-D894-E746-BEC3-19E2BC20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19B9-63EB-7F45-B4CB-538D5DD6468D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63D8D-1B81-F94B-92ED-6B265C4AD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F0AE8-1900-F242-A43D-479F0656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DEEF-0A2F-2247-99BE-8EF1A2A5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4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ECF46-2418-8640-B705-2631A1CA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D577C-3723-BD4F-B4AF-EAB36F618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AE1A5-79D8-1442-B129-925CE1C4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19B9-63EB-7F45-B4CB-538D5DD6468D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72090-FB9D-D142-805D-A687F2A7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E9F9-5716-1D47-BB1A-028DB6C98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DEEF-0A2F-2247-99BE-8EF1A2A5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ADCBB-9067-7545-B299-9094639B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E5E60-B941-4049-BA5C-9B234FC33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1CBD4-3AED-3044-AC44-61A37AE94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D0B7E-06E9-9943-8697-66FFF485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19B9-63EB-7F45-B4CB-538D5DD6468D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CF51E-3D2B-2545-B40D-C892BC97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EAA40-3CE9-574D-8285-AEF9EC81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DEEF-0A2F-2247-99BE-8EF1A2A5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1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36849-9ECD-CC47-9E7D-73982C5C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CBAB9-F372-DE4A-92CB-E917FD8D2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5DB5F-59B6-0F41-BAB5-EF5171618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F3CF2D-6B9C-A340-A1EA-256D917C0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5B9C1E-9934-0542-A4F7-A98CB0B0E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D8D6B-0931-2146-93C0-EE909DC2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19B9-63EB-7F45-B4CB-538D5DD6468D}" type="datetimeFigureOut">
              <a:rPr lang="en-US" smtClean="0"/>
              <a:t>8/4/20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D048C-3757-B74F-978D-E1C9B423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17D798-E4F8-4748-9E53-4B282E08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DEEF-0A2F-2247-99BE-8EF1A2A5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9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0EA6-1D73-294B-9C19-A1E68EC2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6D498-EA72-5141-ABB9-A1406D25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19B9-63EB-7F45-B4CB-538D5DD6468D}" type="datetimeFigureOut">
              <a:rPr lang="en-US" smtClean="0"/>
              <a:t>8/4/20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950FB-54C3-C44E-9B49-C6126B34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A4332-4AD1-954E-B650-0F1667EB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DEEF-0A2F-2247-99BE-8EF1A2A5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5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C8C5CC-897E-8A46-863D-CCF4FD94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19B9-63EB-7F45-B4CB-538D5DD6468D}" type="datetimeFigureOut">
              <a:rPr lang="en-US" smtClean="0"/>
              <a:t>8/4/20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9230B-54C1-5143-977D-C306F88D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56FDF-7B4A-894D-BF74-D552784E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DEEF-0A2F-2247-99BE-8EF1A2A5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2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A993-702E-2543-AC2F-2CEC1865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37315-6F3E-3D40-81F7-B0E9AC13A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B8B31-8AFA-F64D-9F9A-93928C8F5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2557E-EEC7-B745-96C6-1F2716CF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19B9-63EB-7F45-B4CB-538D5DD6468D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FD7AF-4807-FB45-B7C1-C69F30D9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A4488-1682-9344-86E0-DC259522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DEEF-0A2F-2247-99BE-8EF1A2A5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7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9A9E8-6A07-9742-AF9A-02B97FBB5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5F2123-B8C3-B643-8922-EA08903A5E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DBA-68BD-1C42-90C4-7413633B8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69351-8C81-9643-A382-CEDF7592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19B9-63EB-7F45-B4CB-538D5DD6468D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B5823-661F-FB4E-9FAE-65EA6137F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32A0C-F2D4-CC43-8B07-A260F2CA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DEEF-0A2F-2247-99BE-8EF1A2A5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D8891-6B90-BC42-A054-245DD278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8AC49-C34D-974C-A36F-E957C2253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FC5A0-1956-C043-B35D-FDDAC8F9E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419B9-63EB-7F45-B4CB-538D5DD6468D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76705-8336-CF4E-9757-F090D722D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1178-4075-A046-B542-54A3C15AC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BDEEF-0A2F-2247-99BE-8EF1A2A5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3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701C2-5092-D145-84C2-AA95C5F66BBC}"/>
              </a:ext>
            </a:extLst>
          </p:cNvPr>
          <p:cNvSpPr txBox="1"/>
          <p:nvPr/>
        </p:nvSpPr>
        <p:spPr>
          <a:xfrm>
            <a:off x="0" y="174171"/>
            <a:ext cx="6672943" cy="6186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EPITHELIA = Epi (outside)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thelium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“cloak”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Epithelial cells—all communicate with the outside world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Squamous ( plate like and protective function) 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epithelium lining the 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Skin, ear canal, anus, cervix, vagina, esophagus-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--Columnar epithelium of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--Cells lining of the Trachea and lungs,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-- cells lining of the GI tract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--cells lining of the genitourinary tract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--cells of the liver ( makes bile which is excreted)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--cells of the pancreas—makes enzymes—excreted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--Cuboidal epithelium of—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--cells of the kidney tubules (remove the urine)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-cells of the ovarian follicle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--Transitional ( Bladder and ureter)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--”Endothelium “ ---One layer of squamous epithelium lines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the blood vessels—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no communication with the outside—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and so this is termed—”Endo”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thelium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Screen shot 2015-01-02 at 2.00.22 PM.png">
            <a:extLst>
              <a:ext uri="{FF2B5EF4-FFF2-40B4-BE49-F238E27FC236}">
                <a16:creationId xmlns:a16="http://schemas.microsoft.com/office/drawing/2014/main" id="{FA80DB7D-72E7-1745-94AC-720D083D0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942" y="304800"/>
            <a:ext cx="5519057" cy="44771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44D317-E177-CD4D-9178-38D08BF41AF0}"/>
              </a:ext>
            </a:extLst>
          </p:cNvPr>
          <p:cNvSpPr txBox="1"/>
          <p:nvPr/>
        </p:nvSpPr>
        <p:spPr>
          <a:xfrm>
            <a:off x="6552320" y="4912570"/>
            <a:ext cx="576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medicalanatomy.net</a:t>
            </a:r>
            <a:r>
              <a:rPr lang="en-US" dirty="0"/>
              <a:t>/human-body-organs-labeled/</a:t>
            </a:r>
          </a:p>
        </p:txBody>
      </p:sp>
    </p:spTree>
    <p:extLst>
      <p:ext uri="{BB962C8B-B14F-4D97-AF65-F5344CB8AC3E}">
        <p14:creationId xmlns:p14="http://schemas.microsoft.com/office/powerpoint/2010/main" val="3715124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415018" y="164712"/>
            <a:ext cx="10773682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 err="1">
                <a:solidFill>
                  <a:srgbClr val="0000FF"/>
                </a:solidFill>
              </a:rPr>
              <a:t>Junctional</a:t>
            </a:r>
            <a:r>
              <a:rPr lang="en-US" dirty="0">
                <a:solidFill>
                  <a:srgbClr val="0000FF"/>
                </a:solidFill>
              </a:rPr>
              <a:t> zone epithelium</a:t>
            </a:r>
            <a:r>
              <a:rPr lang="en-US" dirty="0"/>
              <a:t>: </a:t>
            </a:r>
            <a:r>
              <a:rPr lang="en-US" sz="2000" dirty="0"/>
              <a:t>Where epithelium of one kind changes naturally to another</a:t>
            </a:r>
          </a:p>
        </p:txBody>
      </p:sp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D7BA7BB-EAC4-4941-9BCD-43570FAB4E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812593"/>
            <a:ext cx="10033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18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urtain&#10;&#10;Description automatically generated">
            <a:extLst>
              <a:ext uri="{FF2B5EF4-FFF2-40B4-BE49-F238E27FC236}">
                <a16:creationId xmlns:a16="http://schemas.microsoft.com/office/drawing/2014/main" id="{6E935399-3827-3149-AC43-7EA2D81CAB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514" y="462533"/>
            <a:ext cx="7763724" cy="5932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58884F-560D-8242-8ED4-B7BB3381F7BC}"/>
              </a:ext>
            </a:extLst>
          </p:cNvPr>
          <p:cNvSpPr txBox="1"/>
          <p:nvPr/>
        </p:nvSpPr>
        <p:spPr>
          <a:xfrm>
            <a:off x="9655629" y="664029"/>
            <a:ext cx="1850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cell types with different functions in the GI tract</a:t>
            </a:r>
          </a:p>
        </p:txBody>
      </p:sp>
    </p:spTree>
    <p:extLst>
      <p:ext uri="{BB962C8B-B14F-4D97-AF65-F5344CB8AC3E}">
        <p14:creationId xmlns:p14="http://schemas.microsoft.com/office/powerpoint/2010/main" val="375988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A719293-78C9-FC4E-8F71-E5444EA124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989" y="0"/>
            <a:ext cx="70440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012686-49D8-4442-8F9D-62DBB26DE415}"/>
              </a:ext>
            </a:extLst>
          </p:cNvPr>
          <p:cNvSpPr txBox="1"/>
          <p:nvPr/>
        </p:nvSpPr>
        <p:spPr>
          <a:xfrm>
            <a:off x="9176657" y="500743"/>
            <a:ext cx="2068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Colon is a good sample for use in a variety of histologic stains </a:t>
            </a:r>
          </a:p>
        </p:txBody>
      </p:sp>
    </p:spTree>
    <p:extLst>
      <p:ext uri="{BB962C8B-B14F-4D97-AF65-F5344CB8AC3E}">
        <p14:creationId xmlns:p14="http://schemas.microsoft.com/office/powerpoint/2010/main" val="2544477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ruit&#10;&#10;Description automatically generated">
            <a:extLst>
              <a:ext uri="{FF2B5EF4-FFF2-40B4-BE49-F238E27FC236}">
                <a16:creationId xmlns:a16="http://schemas.microsoft.com/office/drawing/2014/main" id="{A0955177-82BC-654B-9687-887C3A5C49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55" y="0"/>
            <a:ext cx="9140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75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A8C15D43-9432-AE4E-B873-D7A9AC2C78C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869" y="748030"/>
            <a:ext cx="5281295" cy="268097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43203DE-B3A9-364C-8450-B4699317E62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209" y="3241958"/>
            <a:ext cx="4883150" cy="3305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611E0C-057D-AD4E-9B01-69EBC984BC6C}"/>
              </a:ext>
            </a:extLst>
          </p:cNvPr>
          <p:cNvSpPr txBox="1"/>
          <p:nvPr/>
        </p:nvSpPr>
        <p:spPr>
          <a:xfrm>
            <a:off x="1734066" y="5094514"/>
            <a:ext cx="4463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the neoplastic cells (Neo=New growth) invade the basement membrane, they can access underlying blood vessels to metastasize to distant sites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EC61C6-EFF6-B644-9DF6-2CCFE435EA0E}"/>
              </a:ext>
            </a:extLst>
          </p:cNvPr>
          <p:cNvSpPr txBox="1"/>
          <p:nvPr/>
        </p:nvSpPr>
        <p:spPr>
          <a:xfrm>
            <a:off x="7434942" y="748030"/>
            <a:ext cx="3831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Benign = “Normal”</a:t>
            </a:r>
          </a:p>
          <a:p>
            <a:r>
              <a:rPr lang="en-US" dirty="0"/>
              <a:t>Malignant = neoplastic cells have invaded through basement membrane</a:t>
            </a:r>
          </a:p>
          <a:p>
            <a:endParaRPr lang="en-US" dirty="0"/>
          </a:p>
          <a:p>
            <a:r>
              <a:rPr lang="en-US" dirty="0"/>
              <a:t>Carcinoma = malignancy of epithelial cells</a:t>
            </a:r>
          </a:p>
          <a:p>
            <a:r>
              <a:rPr lang="en-US" dirty="0"/>
              <a:t>Sarcoma = malignancy of supporting cells</a:t>
            </a:r>
          </a:p>
        </p:txBody>
      </p:sp>
    </p:spTree>
    <p:extLst>
      <p:ext uri="{BB962C8B-B14F-4D97-AF65-F5344CB8AC3E}">
        <p14:creationId xmlns:p14="http://schemas.microsoft.com/office/powerpoint/2010/main" val="3079019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057343-BD6B-654F-AFE8-990E7A43A503}"/>
              </a:ext>
            </a:extLst>
          </p:cNvPr>
          <p:cNvSpPr txBox="1"/>
          <p:nvPr/>
        </p:nvSpPr>
        <p:spPr>
          <a:xfrm>
            <a:off x="359229" y="474345"/>
            <a:ext cx="11353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Supporting cells or “Stromal cell”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-Fibroblast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-endothelial cells of blood vessels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-Muscle—smooth, skeletal, cardiac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-adipose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-bone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--cartilage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Cells circulating in the blood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--red blood cells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--platelets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--white blood cells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-Neutrophils, Eosinophils, basophils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-Lymphocytes	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-Monocytes—when these settle in tissues they are called macrophages (Macro)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--Macrophages in different organs have different functions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	--microglia in the brain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`				--Kupffer cells in the liver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	--alveolar macrophages in the lung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C85584-1645-4041-8255-E50863F7770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400" y="303308"/>
            <a:ext cx="5308600" cy="42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0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EB627E7-37F6-2944-9460-05EDD92C017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429" y="391885"/>
            <a:ext cx="9938657" cy="59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21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969FB70-BBEA-DA49-9307-2D75BE751C0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19" y="663879"/>
            <a:ext cx="5557381" cy="5022937"/>
          </a:xfrm>
          <a:prstGeom prst="rect">
            <a:avLst/>
          </a:prstGeom>
        </p:spPr>
      </p:pic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5CA5078-D4E5-7442-9B5C-740C3AF62C4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863" y="812527"/>
            <a:ext cx="5937337" cy="514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60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rug&#10;&#10;Description automatically generated">
            <a:extLst>
              <a:ext uri="{FF2B5EF4-FFF2-40B4-BE49-F238E27FC236}">
                <a16:creationId xmlns:a16="http://schemas.microsoft.com/office/drawing/2014/main" id="{4D62D1A8-7B4A-CF4F-91AC-9D6B40CE4F1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069" y="516699"/>
            <a:ext cx="9682619" cy="582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0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ug, fabric&#10;&#10;Description automatically generated">
            <a:extLst>
              <a:ext uri="{FF2B5EF4-FFF2-40B4-BE49-F238E27FC236}">
                <a16:creationId xmlns:a16="http://schemas.microsoft.com/office/drawing/2014/main" id="{0AE91F33-E579-6A43-953E-E2036FA90C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314" y="387513"/>
            <a:ext cx="7586296" cy="5829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1FE524-26FD-B54D-A852-18CBFBF7A59F}"/>
              </a:ext>
            </a:extLst>
          </p:cNvPr>
          <p:cNvSpPr txBox="1"/>
          <p:nvPr/>
        </p:nvSpPr>
        <p:spPr>
          <a:xfrm>
            <a:off x="469132" y="1763486"/>
            <a:ext cx="116477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Human Breast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676B6A-AD44-4140-A2D6-39FB494FB038}"/>
              </a:ext>
            </a:extLst>
          </p:cNvPr>
          <p:cNvSpPr txBox="1"/>
          <p:nvPr/>
        </p:nvSpPr>
        <p:spPr>
          <a:xfrm>
            <a:off x="10395857" y="2656114"/>
            <a:ext cx="116477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Human Prostate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26D2BD-D2C6-1148-A11C-9FFC5B972AF0}"/>
              </a:ext>
            </a:extLst>
          </p:cNvPr>
          <p:cNvSpPr txBox="1"/>
          <p:nvPr/>
        </p:nvSpPr>
        <p:spPr>
          <a:xfrm>
            <a:off x="391885" y="3868503"/>
            <a:ext cx="222068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Green= keratin expressing epithelial cells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BBB244-1955-594E-A4D1-A467629B8332}"/>
              </a:ext>
            </a:extLst>
          </p:cNvPr>
          <p:cNvSpPr txBox="1"/>
          <p:nvPr/>
        </p:nvSpPr>
        <p:spPr>
          <a:xfrm>
            <a:off x="391884" y="5136100"/>
            <a:ext cx="222068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= Smooth muscle actin expressing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-epithelial  cells</a:t>
            </a:r>
          </a:p>
        </p:txBody>
      </p:sp>
    </p:spTree>
    <p:extLst>
      <p:ext uri="{BB962C8B-B14F-4D97-AF65-F5344CB8AC3E}">
        <p14:creationId xmlns:p14="http://schemas.microsoft.com/office/powerpoint/2010/main" val="393978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891654" y="609601"/>
            <a:ext cx="8660944" cy="5478423"/>
          </a:xfrm>
          <a:prstGeom prst="rect">
            <a:avLst/>
          </a:prstGeom>
          <a:solidFill>
            <a:srgbClr val="FDEADA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4547C6"/>
                </a:solidFill>
                <a:latin typeface="Arial"/>
                <a:cs typeface="Arial"/>
              </a:rPr>
              <a:t>EPITHELIUM is the term given to the cells that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4547C6"/>
                </a:solidFill>
                <a:latin typeface="Arial"/>
                <a:cs typeface="Arial"/>
              </a:rPr>
              <a:t>	-cover the exterior surface of the body,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4547C6"/>
                </a:solidFill>
                <a:latin typeface="Arial"/>
                <a:cs typeface="Arial"/>
              </a:rPr>
              <a:t>	-lines both the  internal closed cavities of the body,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4547C6"/>
                </a:solidFill>
                <a:latin typeface="Arial"/>
                <a:cs typeface="Arial"/>
              </a:rPr>
              <a:t>	-lines body tubes that communicate with the exterior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4547C6"/>
                </a:solidFill>
                <a:latin typeface="Arial"/>
                <a:cs typeface="Arial"/>
              </a:rPr>
              <a:t>		(alimentary, respiratory, genitourinary)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4547C6"/>
                </a:solidFill>
                <a:latin typeface="Arial"/>
                <a:cs typeface="Arial"/>
              </a:rPr>
              <a:t>	-comprise the various organs (liver)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4547C6"/>
                </a:solidFill>
                <a:latin typeface="Arial"/>
                <a:cs typeface="Arial"/>
              </a:rPr>
              <a:t> Epithelium can be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4547C6"/>
                </a:solidFill>
                <a:latin typeface="Arial"/>
                <a:cs typeface="Arial"/>
              </a:rPr>
              <a:t>		-impervious (epidermis or bladder) ,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4547C6"/>
                </a:solidFill>
                <a:latin typeface="Arial"/>
                <a:cs typeface="Arial"/>
              </a:rPr>
              <a:t>		-secretory (stomach),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4547C6"/>
                </a:solidFill>
                <a:latin typeface="Arial"/>
                <a:cs typeface="Arial"/>
              </a:rPr>
              <a:t>		-absorptive (intestines),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4547C6"/>
                </a:solidFill>
                <a:latin typeface="Arial"/>
                <a:cs typeface="Arial"/>
              </a:rPr>
              <a:t>		-be a transport system(trachea),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4547C6"/>
                </a:solidFill>
                <a:latin typeface="Arial"/>
                <a:cs typeface="Arial"/>
              </a:rPr>
              <a:t>		-receive sensory stimuli (taste buds of the tongue)</a:t>
            </a:r>
            <a:endParaRPr lang="en-US" sz="1600" b="1" dirty="0">
              <a:solidFill>
                <a:srgbClr val="4547C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202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32FAECD-676D-B347-A600-9CE4578EA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50" y="438150"/>
            <a:ext cx="102743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82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food, sitting, coffee&#10;&#10;Description automatically generated">
            <a:extLst>
              <a:ext uri="{FF2B5EF4-FFF2-40B4-BE49-F238E27FC236}">
                <a16:creationId xmlns:a16="http://schemas.microsoft.com/office/drawing/2014/main" id="{63A3903F-505E-2C4C-A0DD-3A478D41E5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29" y="458096"/>
            <a:ext cx="10406742" cy="59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79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ood&#10;&#10;Description automatically generated">
            <a:extLst>
              <a:ext uri="{FF2B5EF4-FFF2-40B4-BE49-F238E27FC236}">
                <a16:creationId xmlns:a16="http://schemas.microsoft.com/office/drawing/2014/main" id="{E78FB09B-651F-FE42-AA77-73710AD71E2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44" y="350930"/>
            <a:ext cx="4519793" cy="3223221"/>
          </a:xfrm>
          <a:prstGeom prst="rect">
            <a:avLst/>
          </a:prstGeom>
        </p:spPr>
      </p:pic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3F453E3-82C8-1E4B-AEA7-E7870C1763E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453" y="350930"/>
            <a:ext cx="4615203" cy="3078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F3AF4E-7006-E54B-BC63-DC03F467D45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3429000"/>
            <a:ext cx="4261348" cy="33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95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ood&#10;&#10;Description automatically generated">
            <a:extLst>
              <a:ext uri="{FF2B5EF4-FFF2-40B4-BE49-F238E27FC236}">
                <a16:creationId xmlns:a16="http://schemas.microsoft.com/office/drawing/2014/main" id="{15EE416A-2CCA-6143-B8A2-C9924E5829D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944" y="946461"/>
            <a:ext cx="8404964" cy="47223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EB261-4015-D74D-8A42-77FA21BB58FE}"/>
              </a:ext>
            </a:extLst>
          </p:cNvPr>
          <p:cNvSpPr txBox="1"/>
          <p:nvPr/>
        </p:nvSpPr>
        <p:spPr>
          <a:xfrm>
            <a:off x="5921828" y="826718"/>
            <a:ext cx="437812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NOT a Neoplasm, but is necrotic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 death due to pathology of infections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blood vessel compromise)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Here, due to the invasive organisms 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can be identified with a Gram stain</a:t>
            </a:r>
          </a:p>
        </p:txBody>
      </p:sp>
    </p:spTree>
    <p:extLst>
      <p:ext uri="{BB962C8B-B14F-4D97-AF65-F5344CB8AC3E}">
        <p14:creationId xmlns:p14="http://schemas.microsoft.com/office/powerpoint/2010/main" val="3054059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ug&#10;&#10;Description automatically generated">
            <a:extLst>
              <a:ext uri="{FF2B5EF4-FFF2-40B4-BE49-F238E27FC236}">
                <a16:creationId xmlns:a16="http://schemas.microsoft.com/office/drawing/2014/main" id="{D12FD74C-3957-FC4A-89F8-A85CE47E99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321" y="357545"/>
            <a:ext cx="4621761" cy="3309409"/>
          </a:xfrm>
          <a:prstGeom prst="rect">
            <a:avLst/>
          </a:prstGeom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DEAE8CB-44F4-684B-A95B-DCC38EA4CC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918" y="357545"/>
            <a:ext cx="4287660" cy="3062614"/>
          </a:xfrm>
          <a:prstGeom prst="rect">
            <a:avLst/>
          </a:prstGeom>
        </p:spPr>
      </p:pic>
      <p:pic>
        <p:nvPicPr>
          <p:cNvPr id="7" name="Picture 6" descr="A picture containing rug&#10;&#10;Description automatically generated">
            <a:extLst>
              <a:ext uri="{FF2B5EF4-FFF2-40B4-BE49-F238E27FC236}">
                <a16:creationId xmlns:a16="http://schemas.microsoft.com/office/drawing/2014/main" id="{C06466B0-B775-AF4C-A6CA-35ADE237B7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169" y="3666954"/>
            <a:ext cx="4140686" cy="29935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F3BEC2-7AB7-B943-84E8-D81449C89DA6}"/>
              </a:ext>
            </a:extLst>
          </p:cNvPr>
          <p:cNvSpPr txBox="1"/>
          <p:nvPr/>
        </p:nvSpPr>
        <p:spPr>
          <a:xfrm>
            <a:off x="7053942" y="4278086"/>
            <a:ext cx="352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Mouse Models of Human Ulcerative colitis</a:t>
            </a:r>
          </a:p>
        </p:txBody>
      </p:sp>
    </p:spTree>
    <p:extLst>
      <p:ext uri="{BB962C8B-B14F-4D97-AF65-F5344CB8AC3E}">
        <p14:creationId xmlns:p14="http://schemas.microsoft.com/office/powerpoint/2010/main" val="2028941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876E72B-1CCB-C84A-A3E7-EC01D2F95B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7" y="828359"/>
            <a:ext cx="5160702" cy="4102274"/>
          </a:xfrm>
          <a:prstGeom prst="rect">
            <a:avLst/>
          </a:prstGeom>
        </p:spPr>
      </p:pic>
      <p:pic>
        <p:nvPicPr>
          <p:cNvPr id="5" name="Picture 4" descr="A picture containing laying, sitting, lying, computer&#10;&#10;Description automatically generated">
            <a:extLst>
              <a:ext uri="{FF2B5EF4-FFF2-40B4-BE49-F238E27FC236}">
                <a16:creationId xmlns:a16="http://schemas.microsoft.com/office/drawing/2014/main" id="{22B4F3B1-539E-ED40-AA20-9D9CF851AD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976" y="828359"/>
            <a:ext cx="5282847" cy="4265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ECF35D-3DA5-6D4F-8E84-AD7AB514DFA3}"/>
              </a:ext>
            </a:extLst>
          </p:cNvPr>
          <p:cNvSpPr txBox="1"/>
          <p:nvPr/>
        </p:nvSpPr>
        <p:spPr>
          <a:xfrm>
            <a:off x="617217" y="5093471"/>
            <a:ext cx="447729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Colon Polyp—projects into the lumen and is lined by layers of tubular Neoplastic  (new growth) cells—but there is no invasion into stalk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F4F060-2743-2E4D-ACD5-CC0970D99A91}"/>
              </a:ext>
            </a:extLst>
          </p:cNvPr>
          <p:cNvSpPr txBox="1"/>
          <p:nvPr/>
        </p:nvSpPr>
        <p:spPr>
          <a:xfrm>
            <a:off x="6160177" y="5231970"/>
            <a:ext cx="4888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Adenocarcinoma—tubular structures with many layers of neoplastic cells—with lots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mitoses,and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invasion of basement membrane</a:t>
            </a:r>
          </a:p>
        </p:txBody>
      </p:sp>
    </p:spTree>
    <p:extLst>
      <p:ext uri="{BB962C8B-B14F-4D97-AF65-F5344CB8AC3E}">
        <p14:creationId xmlns:p14="http://schemas.microsoft.com/office/powerpoint/2010/main" val="2180738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CB2B3A1-EF2A-5940-87C1-90839218D5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753" y="421613"/>
            <a:ext cx="8877903" cy="61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97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ug, fabric&#10;&#10;Description automatically generated">
            <a:extLst>
              <a:ext uri="{FF2B5EF4-FFF2-40B4-BE49-F238E27FC236}">
                <a16:creationId xmlns:a16="http://schemas.microsoft.com/office/drawing/2014/main" id="{599C3CAA-31A9-D249-9802-297B05A7C2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50" y="323850"/>
            <a:ext cx="90297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80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tree, flower&#10;&#10;Description automatically generated">
            <a:extLst>
              <a:ext uri="{FF2B5EF4-FFF2-40B4-BE49-F238E27FC236}">
                <a16:creationId xmlns:a16="http://schemas.microsoft.com/office/drawing/2014/main" id="{37668EAC-5282-B74B-8069-4E79170279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00" y="592147"/>
            <a:ext cx="6240841" cy="4158054"/>
          </a:xfrm>
          <a:prstGeom prst="rect">
            <a:avLst/>
          </a:prstGeom>
        </p:spPr>
      </p:pic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85205303-B04C-6749-A031-DC20A67D98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156" y="1265128"/>
            <a:ext cx="5659544" cy="459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2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device&#10;&#10;Description automatically generated">
            <a:extLst>
              <a:ext uri="{FF2B5EF4-FFF2-40B4-BE49-F238E27FC236}">
                <a16:creationId xmlns:a16="http://schemas.microsoft.com/office/drawing/2014/main" id="{14BFB0D0-7DCC-9844-9650-9B62ABD8C87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257" y="1058882"/>
            <a:ext cx="9699171" cy="5258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F8542E-8FEF-EF4D-A40F-5194F9822B25}"/>
              </a:ext>
            </a:extLst>
          </p:cNvPr>
          <p:cNvSpPr txBox="1"/>
          <p:nvPr/>
        </p:nvSpPr>
        <p:spPr>
          <a:xfrm>
            <a:off x="326572" y="326571"/>
            <a:ext cx="1111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Panel of 66 Human Squamous Carcinomas on the left—show more expression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SiglecXII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	compared to the panel with 47 Human Adenocarcinomas on the right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C8631-C33E-C546-8C7A-EF82F87E4365}"/>
              </a:ext>
            </a:extLst>
          </p:cNvPr>
          <p:cNvSpPr txBox="1"/>
          <p:nvPr/>
        </p:nvSpPr>
        <p:spPr>
          <a:xfrm>
            <a:off x="174171" y="1828800"/>
            <a:ext cx="21662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example of results using the 5 step with </a:t>
            </a:r>
            <a:r>
              <a:rPr lang="en-US" dirty="0" err="1"/>
              <a:t>biotinyl</a:t>
            </a:r>
            <a:r>
              <a:rPr lang="en-US" dirty="0"/>
              <a:t> </a:t>
            </a:r>
            <a:r>
              <a:rPr lang="en-US" dirty="0" err="1"/>
              <a:t>tyramide</a:t>
            </a:r>
            <a:r>
              <a:rPr lang="en-US" dirty="0"/>
              <a:t> enhancement with Mouse anti-</a:t>
            </a:r>
            <a:r>
              <a:rPr lang="en-US" dirty="0" err="1"/>
              <a:t>SiglecXII</a:t>
            </a:r>
            <a:r>
              <a:rPr lang="en-US" dirty="0"/>
              <a:t> on paraffin  sections, Formalin Fixed Paraffin Embedded</a:t>
            </a:r>
          </a:p>
          <a:p>
            <a:r>
              <a:rPr lang="en-US" dirty="0"/>
              <a:t> ( FFPE) Multi-tissue arrays ( MTA) from Novus Biological June 2019)</a:t>
            </a:r>
          </a:p>
        </p:txBody>
      </p:sp>
    </p:spTree>
    <p:extLst>
      <p:ext uri="{BB962C8B-B14F-4D97-AF65-F5344CB8AC3E}">
        <p14:creationId xmlns:p14="http://schemas.microsoft.com/office/powerpoint/2010/main" val="363221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 epithelia                                                      0004F690NISSI                          B55BF55B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86558" y="1217277"/>
            <a:ext cx="6993421" cy="4614596"/>
          </a:xfrm>
          <a:prstGeom prst="rect">
            <a:avLst/>
          </a:prstGeo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786512" y="178359"/>
            <a:ext cx="3881489" cy="1384995"/>
          </a:xfrm>
          <a:prstGeom prst="rect">
            <a:avLst/>
          </a:prstGeom>
          <a:solidFill>
            <a:srgbClr val="FDEADA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Diagrammatic representation of epithelial types</a:t>
            </a:r>
          </a:p>
        </p:txBody>
      </p:sp>
    </p:spTree>
    <p:extLst>
      <p:ext uri="{BB962C8B-B14F-4D97-AF65-F5344CB8AC3E}">
        <p14:creationId xmlns:p14="http://schemas.microsoft.com/office/powerpoint/2010/main" val="113803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757962" y="212123"/>
            <a:ext cx="8605238" cy="830997"/>
          </a:xfrm>
          <a:prstGeom prst="rect">
            <a:avLst/>
          </a:prstGeom>
          <a:solidFill>
            <a:srgbClr val="FDEADA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4547C6"/>
                </a:solidFill>
                <a:latin typeface="Arial"/>
                <a:cs typeface="Arial"/>
              </a:rPr>
              <a:t>Epithelium can be impervious (epidermis or bladder) 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Stratified Squamous epithelium—stacked up like plates</a:t>
            </a:r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2133600" y="1219200"/>
            <a:ext cx="3429000" cy="1157288"/>
            <a:chOff x="528" y="1344"/>
            <a:chExt cx="2160" cy="729"/>
          </a:xfrm>
        </p:grpSpPr>
        <p:grpSp>
          <p:nvGrpSpPr>
            <p:cNvPr id="3" name="Group 101"/>
            <p:cNvGrpSpPr>
              <a:grpSpLocks/>
            </p:cNvGrpSpPr>
            <p:nvPr/>
          </p:nvGrpSpPr>
          <p:grpSpPr bwMode="auto">
            <a:xfrm>
              <a:off x="528" y="1344"/>
              <a:ext cx="2112" cy="729"/>
              <a:chOff x="528" y="1344"/>
              <a:chExt cx="2112" cy="729"/>
            </a:xfrm>
          </p:grpSpPr>
          <p:grpSp>
            <p:nvGrpSpPr>
              <p:cNvPr id="4" name="Group 68"/>
              <p:cNvGrpSpPr>
                <a:grpSpLocks/>
              </p:cNvGrpSpPr>
              <p:nvPr/>
            </p:nvGrpSpPr>
            <p:grpSpPr bwMode="auto">
              <a:xfrm>
                <a:off x="528" y="1344"/>
                <a:ext cx="2112" cy="576"/>
                <a:chOff x="528" y="1344"/>
                <a:chExt cx="2112" cy="576"/>
              </a:xfrm>
            </p:grpSpPr>
            <p:grpSp>
              <p:nvGrpSpPr>
                <p:cNvPr id="5" name="Group 55"/>
                <p:cNvGrpSpPr>
                  <a:grpSpLocks/>
                </p:cNvGrpSpPr>
                <p:nvPr/>
              </p:nvGrpSpPr>
              <p:grpSpPr bwMode="auto">
                <a:xfrm>
                  <a:off x="528" y="1440"/>
                  <a:ext cx="2112" cy="480"/>
                  <a:chOff x="528" y="1440"/>
                  <a:chExt cx="2112" cy="480"/>
                </a:xfrm>
              </p:grpSpPr>
              <p:grpSp>
                <p:nvGrpSpPr>
                  <p:cNvPr id="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528" y="1728"/>
                    <a:ext cx="2112" cy="192"/>
                    <a:chOff x="528" y="1728"/>
                    <a:chExt cx="2112" cy="192"/>
                  </a:xfrm>
                </p:grpSpPr>
                <p:grpSp>
                  <p:nvGrpSpPr>
                    <p:cNvPr id="7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8" y="1728"/>
                      <a:ext cx="528" cy="192"/>
                      <a:chOff x="528" y="1728"/>
                      <a:chExt cx="528" cy="192"/>
                    </a:xfrm>
                  </p:grpSpPr>
                  <p:sp>
                    <p:nvSpPr>
                      <p:cNvPr id="30819" name="Oval 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1728"/>
                        <a:ext cx="528" cy="192"/>
                      </a:xfrm>
                      <a:prstGeom prst="ellipse">
                        <a:avLst/>
                      </a:prstGeom>
                      <a:solidFill>
                        <a:srgbClr val="FFCDD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820" name="Oval 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" name="Group 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1728"/>
                      <a:ext cx="528" cy="192"/>
                      <a:chOff x="528" y="1728"/>
                      <a:chExt cx="528" cy="192"/>
                    </a:xfrm>
                  </p:grpSpPr>
                  <p:sp>
                    <p:nvSpPr>
                      <p:cNvPr id="30817" name="Oval 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1728"/>
                        <a:ext cx="528" cy="192"/>
                      </a:xfrm>
                      <a:prstGeom prst="ellipse">
                        <a:avLst/>
                      </a:prstGeom>
                      <a:solidFill>
                        <a:srgbClr val="FFCDD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818" name="Oval 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4" y="1728"/>
                      <a:ext cx="528" cy="192"/>
                      <a:chOff x="528" y="1728"/>
                      <a:chExt cx="528" cy="192"/>
                    </a:xfrm>
                  </p:grpSpPr>
                  <p:sp>
                    <p:nvSpPr>
                      <p:cNvPr id="30815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1728"/>
                        <a:ext cx="528" cy="192"/>
                      </a:xfrm>
                      <a:prstGeom prst="ellipse">
                        <a:avLst/>
                      </a:prstGeom>
                      <a:solidFill>
                        <a:srgbClr val="FFCDD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816" name="Oval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728"/>
                      <a:ext cx="528" cy="192"/>
                      <a:chOff x="528" y="1728"/>
                      <a:chExt cx="528" cy="192"/>
                    </a:xfrm>
                  </p:grpSpPr>
                  <p:sp>
                    <p:nvSpPr>
                      <p:cNvPr id="30813" name="Oval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1728"/>
                        <a:ext cx="528" cy="192"/>
                      </a:xfrm>
                      <a:prstGeom prst="ellipse">
                        <a:avLst/>
                      </a:prstGeom>
                      <a:solidFill>
                        <a:srgbClr val="FFCDD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814" name="Oval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528" y="1584"/>
                    <a:ext cx="2112" cy="144"/>
                    <a:chOff x="528" y="1584"/>
                    <a:chExt cx="2112" cy="144"/>
                  </a:xfrm>
                </p:grpSpPr>
                <p:grpSp>
                  <p:nvGrpSpPr>
                    <p:cNvPr id="12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8" y="1584"/>
                      <a:ext cx="528" cy="144"/>
                      <a:chOff x="528" y="1728"/>
                      <a:chExt cx="528" cy="192"/>
                    </a:xfrm>
                  </p:grpSpPr>
                  <p:sp>
                    <p:nvSpPr>
                      <p:cNvPr id="30807" name="Oval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1728"/>
                        <a:ext cx="528" cy="192"/>
                      </a:xfrm>
                      <a:prstGeom prst="ellipse">
                        <a:avLst/>
                      </a:prstGeom>
                      <a:solidFill>
                        <a:srgbClr val="FFCDD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808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1584"/>
                      <a:ext cx="528" cy="144"/>
                      <a:chOff x="528" y="1728"/>
                      <a:chExt cx="528" cy="192"/>
                    </a:xfrm>
                  </p:grpSpPr>
                  <p:sp>
                    <p:nvSpPr>
                      <p:cNvPr id="30805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1728"/>
                        <a:ext cx="528" cy="192"/>
                      </a:xfrm>
                      <a:prstGeom prst="ellipse">
                        <a:avLst/>
                      </a:prstGeom>
                      <a:solidFill>
                        <a:srgbClr val="FFCDD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806" name="Oval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4" y="1584"/>
                      <a:ext cx="528" cy="144"/>
                      <a:chOff x="528" y="1728"/>
                      <a:chExt cx="528" cy="192"/>
                    </a:xfrm>
                  </p:grpSpPr>
                  <p:sp>
                    <p:nvSpPr>
                      <p:cNvPr id="30803" name="Oval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1728"/>
                        <a:ext cx="528" cy="192"/>
                      </a:xfrm>
                      <a:prstGeom prst="ellipse">
                        <a:avLst/>
                      </a:prstGeom>
                      <a:solidFill>
                        <a:srgbClr val="FFCDD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804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584"/>
                      <a:ext cx="528" cy="144"/>
                      <a:chOff x="528" y="1728"/>
                      <a:chExt cx="528" cy="192"/>
                    </a:xfrm>
                  </p:grpSpPr>
                  <p:sp>
                    <p:nvSpPr>
                      <p:cNvPr id="30801" name="Oval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1728"/>
                        <a:ext cx="528" cy="192"/>
                      </a:xfrm>
                      <a:prstGeom prst="ellipse">
                        <a:avLst/>
                      </a:prstGeom>
                      <a:solidFill>
                        <a:srgbClr val="FFCDD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802" name="Oval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6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528" y="1488"/>
                    <a:ext cx="2064" cy="96"/>
                    <a:chOff x="528" y="1488"/>
                    <a:chExt cx="2064" cy="96"/>
                  </a:xfrm>
                </p:grpSpPr>
                <p:grpSp>
                  <p:nvGrpSpPr>
                    <p:cNvPr id="17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8" y="1488"/>
                      <a:ext cx="528" cy="96"/>
                      <a:chOff x="528" y="1728"/>
                      <a:chExt cx="528" cy="192"/>
                    </a:xfrm>
                  </p:grpSpPr>
                  <p:sp>
                    <p:nvSpPr>
                      <p:cNvPr id="30795" name="Oval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1728"/>
                        <a:ext cx="528" cy="192"/>
                      </a:xfrm>
                      <a:prstGeom prst="ellipse">
                        <a:avLst/>
                      </a:prstGeom>
                      <a:solidFill>
                        <a:srgbClr val="FFCDD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796" name="Oval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1488"/>
                      <a:ext cx="528" cy="96"/>
                      <a:chOff x="528" y="1728"/>
                      <a:chExt cx="528" cy="192"/>
                    </a:xfrm>
                  </p:grpSpPr>
                  <p:sp>
                    <p:nvSpPr>
                      <p:cNvPr id="30793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1728"/>
                        <a:ext cx="528" cy="192"/>
                      </a:xfrm>
                      <a:prstGeom prst="ellipse">
                        <a:avLst/>
                      </a:prstGeom>
                      <a:solidFill>
                        <a:srgbClr val="FFCDD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794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9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488"/>
                      <a:ext cx="528" cy="96"/>
                      <a:chOff x="528" y="1728"/>
                      <a:chExt cx="528" cy="192"/>
                    </a:xfrm>
                  </p:grpSpPr>
                  <p:sp>
                    <p:nvSpPr>
                      <p:cNvPr id="30791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1728"/>
                        <a:ext cx="528" cy="192"/>
                      </a:xfrm>
                      <a:prstGeom prst="ellipse">
                        <a:avLst/>
                      </a:prstGeom>
                      <a:solidFill>
                        <a:srgbClr val="FFCDD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792" name="Oval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64" y="1488"/>
                      <a:ext cx="528" cy="96"/>
                      <a:chOff x="528" y="1728"/>
                      <a:chExt cx="528" cy="192"/>
                    </a:xfrm>
                  </p:grpSpPr>
                  <p:sp>
                    <p:nvSpPr>
                      <p:cNvPr id="30789" name="Oval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1728"/>
                        <a:ext cx="528" cy="192"/>
                      </a:xfrm>
                      <a:prstGeom prst="ellipse">
                        <a:avLst/>
                      </a:prstGeom>
                      <a:solidFill>
                        <a:srgbClr val="FFCDD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790" name="Oval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528" y="1440"/>
                    <a:ext cx="2016" cy="48"/>
                    <a:chOff x="528" y="1392"/>
                    <a:chExt cx="2016" cy="48"/>
                  </a:xfrm>
                </p:grpSpPr>
                <p:grpSp>
                  <p:nvGrpSpPr>
                    <p:cNvPr id="22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8" y="1392"/>
                      <a:ext cx="528" cy="48"/>
                      <a:chOff x="528" y="1728"/>
                      <a:chExt cx="528" cy="192"/>
                    </a:xfrm>
                  </p:grpSpPr>
                  <p:sp>
                    <p:nvSpPr>
                      <p:cNvPr id="30783" name="Oval 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1728"/>
                        <a:ext cx="528" cy="192"/>
                      </a:xfrm>
                      <a:prstGeom prst="ellipse">
                        <a:avLst/>
                      </a:prstGeom>
                      <a:solidFill>
                        <a:srgbClr val="FFCDD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784" name="Oval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1392"/>
                      <a:ext cx="528" cy="48"/>
                      <a:chOff x="528" y="1728"/>
                      <a:chExt cx="528" cy="192"/>
                    </a:xfrm>
                  </p:grpSpPr>
                  <p:sp>
                    <p:nvSpPr>
                      <p:cNvPr id="30781" name="Oval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1728"/>
                        <a:ext cx="528" cy="192"/>
                      </a:xfrm>
                      <a:prstGeom prst="ellipse">
                        <a:avLst/>
                      </a:prstGeom>
                      <a:solidFill>
                        <a:srgbClr val="FFCDD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782" name="Oval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4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392"/>
                      <a:ext cx="528" cy="48"/>
                      <a:chOff x="528" y="1728"/>
                      <a:chExt cx="528" cy="192"/>
                    </a:xfrm>
                  </p:grpSpPr>
                  <p:sp>
                    <p:nvSpPr>
                      <p:cNvPr id="30779" name="Oval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1728"/>
                        <a:ext cx="528" cy="192"/>
                      </a:xfrm>
                      <a:prstGeom prst="ellipse">
                        <a:avLst/>
                      </a:prstGeom>
                      <a:solidFill>
                        <a:srgbClr val="FFCDD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780" name="Oval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5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16" y="1392"/>
                      <a:ext cx="528" cy="48"/>
                      <a:chOff x="528" y="1728"/>
                      <a:chExt cx="528" cy="192"/>
                    </a:xfrm>
                  </p:grpSpPr>
                  <p:sp>
                    <p:nvSpPr>
                      <p:cNvPr id="30777" name="Oval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1728"/>
                        <a:ext cx="528" cy="192"/>
                      </a:xfrm>
                      <a:prstGeom prst="ellipse">
                        <a:avLst/>
                      </a:prstGeom>
                      <a:solidFill>
                        <a:srgbClr val="FFCDD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778" name="Oval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6" name="Group 62"/>
                <p:cNvGrpSpPr>
                  <a:grpSpLocks/>
                </p:cNvGrpSpPr>
                <p:nvPr/>
              </p:nvGrpSpPr>
              <p:grpSpPr bwMode="auto">
                <a:xfrm>
                  <a:off x="528" y="1392"/>
                  <a:ext cx="2064" cy="48"/>
                  <a:chOff x="528" y="1248"/>
                  <a:chExt cx="2064" cy="48"/>
                </a:xfrm>
              </p:grpSpPr>
              <p:sp>
                <p:nvSpPr>
                  <p:cNvPr id="30765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1248"/>
                    <a:ext cx="528" cy="48"/>
                  </a:xfrm>
                  <a:prstGeom prst="ellipse">
                    <a:avLst/>
                  </a:prstGeom>
                  <a:solidFill>
                    <a:srgbClr val="FFCDD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766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1248"/>
                    <a:ext cx="528" cy="48"/>
                  </a:xfrm>
                  <a:prstGeom prst="ellipse">
                    <a:avLst/>
                  </a:prstGeom>
                  <a:solidFill>
                    <a:srgbClr val="FFCDD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767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1248"/>
                    <a:ext cx="528" cy="48"/>
                  </a:xfrm>
                  <a:prstGeom prst="ellipse">
                    <a:avLst/>
                  </a:prstGeom>
                  <a:solidFill>
                    <a:srgbClr val="FFCDD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768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1248"/>
                    <a:ext cx="528" cy="48"/>
                  </a:xfrm>
                  <a:prstGeom prst="ellipse">
                    <a:avLst/>
                  </a:prstGeom>
                  <a:solidFill>
                    <a:srgbClr val="FFCDD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63"/>
                <p:cNvGrpSpPr>
                  <a:grpSpLocks/>
                </p:cNvGrpSpPr>
                <p:nvPr/>
              </p:nvGrpSpPr>
              <p:grpSpPr bwMode="auto">
                <a:xfrm>
                  <a:off x="528" y="1344"/>
                  <a:ext cx="2064" cy="48"/>
                  <a:chOff x="528" y="1248"/>
                  <a:chExt cx="2064" cy="48"/>
                </a:xfrm>
              </p:grpSpPr>
              <p:sp>
                <p:nvSpPr>
                  <p:cNvPr id="30761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1248"/>
                    <a:ext cx="528" cy="48"/>
                  </a:xfrm>
                  <a:prstGeom prst="ellipse">
                    <a:avLst/>
                  </a:prstGeom>
                  <a:solidFill>
                    <a:srgbClr val="FFCDD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762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1248"/>
                    <a:ext cx="528" cy="48"/>
                  </a:xfrm>
                  <a:prstGeom prst="ellipse">
                    <a:avLst/>
                  </a:prstGeom>
                  <a:solidFill>
                    <a:srgbClr val="FFCDD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763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1248"/>
                    <a:ext cx="528" cy="48"/>
                  </a:xfrm>
                  <a:prstGeom prst="ellipse">
                    <a:avLst/>
                  </a:prstGeom>
                  <a:solidFill>
                    <a:srgbClr val="FFCDD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764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1248"/>
                    <a:ext cx="528" cy="48"/>
                  </a:xfrm>
                  <a:prstGeom prst="ellipse">
                    <a:avLst/>
                  </a:prstGeom>
                  <a:solidFill>
                    <a:srgbClr val="FFCDD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" name="Group 100"/>
              <p:cNvGrpSpPr>
                <a:grpSpLocks/>
              </p:cNvGrpSpPr>
              <p:nvPr/>
            </p:nvGrpSpPr>
            <p:grpSpPr bwMode="auto">
              <a:xfrm>
                <a:off x="528" y="1872"/>
                <a:ext cx="1920" cy="201"/>
                <a:chOff x="528" y="1872"/>
                <a:chExt cx="1920" cy="201"/>
              </a:xfrm>
            </p:grpSpPr>
            <p:grpSp>
              <p:nvGrpSpPr>
                <p:cNvPr id="29" name="Group 86"/>
                <p:cNvGrpSpPr>
                  <a:grpSpLocks/>
                </p:cNvGrpSpPr>
                <p:nvPr/>
              </p:nvGrpSpPr>
              <p:grpSpPr bwMode="auto">
                <a:xfrm>
                  <a:off x="528" y="1872"/>
                  <a:ext cx="960" cy="201"/>
                  <a:chOff x="576" y="1959"/>
                  <a:chExt cx="960" cy="201"/>
                </a:xfrm>
              </p:grpSpPr>
              <p:grpSp>
                <p:nvGrpSpPr>
                  <p:cNvPr id="30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576" y="1968"/>
                    <a:ext cx="240" cy="192"/>
                    <a:chOff x="576" y="1968"/>
                    <a:chExt cx="240" cy="192"/>
                  </a:xfrm>
                </p:grpSpPr>
                <p:sp>
                  <p:nvSpPr>
                    <p:cNvPr id="30756" name="Oval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1968"/>
                      <a:ext cx="240" cy="192"/>
                    </a:xfrm>
                    <a:prstGeom prst="ellipse">
                      <a:avLst/>
                    </a:prstGeom>
                    <a:solidFill>
                      <a:srgbClr val="FFCDD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57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16"/>
                      <a:ext cx="48" cy="9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16" y="1959"/>
                    <a:ext cx="240" cy="192"/>
                    <a:chOff x="576" y="1968"/>
                    <a:chExt cx="240" cy="192"/>
                  </a:xfrm>
                </p:grpSpPr>
                <p:sp>
                  <p:nvSpPr>
                    <p:cNvPr id="30754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1968"/>
                      <a:ext cx="240" cy="192"/>
                    </a:xfrm>
                    <a:prstGeom prst="ellipse">
                      <a:avLst/>
                    </a:prstGeom>
                    <a:solidFill>
                      <a:srgbClr val="FFCDD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55" name="Oval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16"/>
                      <a:ext cx="48" cy="9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2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1056" y="1959"/>
                    <a:ext cx="240" cy="192"/>
                    <a:chOff x="576" y="1968"/>
                    <a:chExt cx="240" cy="192"/>
                  </a:xfrm>
                </p:grpSpPr>
                <p:sp>
                  <p:nvSpPr>
                    <p:cNvPr id="30752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1968"/>
                      <a:ext cx="240" cy="192"/>
                    </a:xfrm>
                    <a:prstGeom prst="ellipse">
                      <a:avLst/>
                    </a:prstGeom>
                    <a:solidFill>
                      <a:srgbClr val="FFCDD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53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16"/>
                      <a:ext cx="48" cy="9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2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296" y="1959"/>
                    <a:ext cx="240" cy="192"/>
                    <a:chOff x="576" y="1968"/>
                    <a:chExt cx="240" cy="192"/>
                  </a:xfrm>
                </p:grpSpPr>
                <p:sp>
                  <p:nvSpPr>
                    <p:cNvPr id="30750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1968"/>
                      <a:ext cx="240" cy="192"/>
                    </a:xfrm>
                    <a:prstGeom prst="ellipse">
                      <a:avLst/>
                    </a:prstGeom>
                    <a:solidFill>
                      <a:srgbClr val="FFCDD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51" name="Oval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16"/>
                      <a:ext cx="48" cy="9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0723" name="Group 87"/>
                <p:cNvGrpSpPr>
                  <a:grpSpLocks/>
                </p:cNvGrpSpPr>
                <p:nvPr/>
              </p:nvGrpSpPr>
              <p:grpSpPr bwMode="auto">
                <a:xfrm>
                  <a:off x="1488" y="1872"/>
                  <a:ext cx="960" cy="201"/>
                  <a:chOff x="576" y="1959"/>
                  <a:chExt cx="960" cy="201"/>
                </a:xfrm>
              </p:grpSpPr>
              <p:grpSp>
                <p:nvGrpSpPr>
                  <p:cNvPr id="30726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576" y="1968"/>
                    <a:ext cx="240" cy="192"/>
                    <a:chOff x="576" y="1968"/>
                    <a:chExt cx="240" cy="192"/>
                  </a:xfrm>
                </p:grpSpPr>
                <p:sp>
                  <p:nvSpPr>
                    <p:cNvPr id="30744" name="Oval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1968"/>
                      <a:ext cx="240" cy="192"/>
                    </a:xfrm>
                    <a:prstGeom prst="ellipse">
                      <a:avLst/>
                    </a:prstGeom>
                    <a:solidFill>
                      <a:srgbClr val="FFCDD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45" name="Oval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16"/>
                      <a:ext cx="48" cy="9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27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816" y="1959"/>
                    <a:ext cx="240" cy="192"/>
                    <a:chOff x="576" y="1968"/>
                    <a:chExt cx="240" cy="192"/>
                  </a:xfrm>
                </p:grpSpPr>
                <p:sp>
                  <p:nvSpPr>
                    <p:cNvPr id="30742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1968"/>
                      <a:ext cx="240" cy="192"/>
                    </a:xfrm>
                    <a:prstGeom prst="ellipse">
                      <a:avLst/>
                    </a:prstGeom>
                    <a:solidFill>
                      <a:srgbClr val="FFCDD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43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16"/>
                      <a:ext cx="48" cy="9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30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056" y="1959"/>
                    <a:ext cx="240" cy="192"/>
                    <a:chOff x="576" y="1968"/>
                    <a:chExt cx="240" cy="192"/>
                  </a:xfrm>
                </p:grpSpPr>
                <p:sp>
                  <p:nvSpPr>
                    <p:cNvPr id="30740" name="Oval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1968"/>
                      <a:ext cx="240" cy="192"/>
                    </a:xfrm>
                    <a:prstGeom prst="ellipse">
                      <a:avLst/>
                    </a:prstGeom>
                    <a:solidFill>
                      <a:srgbClr val="FFCDD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41" name="Oval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16"/>
                      <a:ext cx="48" cy="9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31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1296" y="1959"/>
                    <a:ext cx="240" cy="192"/>
                    <a:chOff x="576" y="1968"/>
                    <a:chExt cx="240" cy="192"/>
                  </a:xfrm>
                </p:grpSpPr>
                <p:sp>
                  <p:nvSpPr>
                    <p:cNvPr id="30738" name="Oval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1968"/>
                      <a:ext cx="240" cy="192"/>
                    </a:xfrm>
                    <a:prstGeom prst="ellipse">
                      <a:avLst/>
                    </a:prstGeom>
                    <a:solidFill>
                      <a:srgbClr val="FFCDD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39" name="Oval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16"/>
                      <a:ext cx="48" cy="9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30732" name="Group 103"/>
            <p:cNvGrpSpPr>
              <a:grpSpLocks/>
            </p:cNvGrpSpPr>
            <p:nvPr/>
          </p:nvGrpSpPr>
          <p:grpSpPr bwMode="auto">
            <a:xfrm>
              <a:off x="2448" y="1881"/>
              <a:ext cx="240" cy="192"/>
              <a:chOff x="576" y="1968"/>
              <a:chExt cx="240" cy="192"/>
            </a:xfrm>
          </p:grpSpPr>
          <p:sp>
            <p:nvSpPr>
              <p:cNvPr id="30728" name="Oval 104"/>
              <p:cNvSpPr>
                <a:spLocks noChangeArrowheads="1"/>
              </p:cNvSpPr>
              <p:nvPr/>
            </p:nvSpPr>
            <p:spPr bwMode="auto">
              <a:xfrm>
                <a:off x="576" y="1968"/>
                <a:ext cx="240" cy="192"/>
              </a:xfrm>
              <a:prstGeom prst="ellipse">
                <a:avLst/>
              </a:prstGeom>
              <a:solidFill>
                <a:srgbClr val="FFCDD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9" name="Oval 105"/>
              <p:cNvSpPr>
                <a:spLocks noChangeArrowheads="1"/>
              </p:cNvSpPr>
              <p:nvPr/>
            </p:nvSpPr>
            <p:spPr bwMode="auto">
              <a:xfrm>
                <a:off x="672" y="2016"/>
                <a:ext cx="48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0724" name="Picture 117" descr="SmMusSkMusSqEpx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533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118"/>
          <p:cNvSpPr txBox="1">
            <a:spLocks noChangeArrowheads="1"/>
          </p:cNvSpPr>
          <p:nvPr/>
        </p:nvSpPr>
        <p:spPr bwMode="auto">
          <a:xfrm>
            <a:off x="1524000" y="2971800"/>
            <a:ext cx="3505200" cy="3000822"/>
          </a:xfrm>
          <a:prstGeom prst="rect">
            <a:avLst/>
          </a:prstGeom>
          <a:solidFill>
            <a:srgbClr val="FDEADA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Squamous epithelium function helps with shear forces that are encountered as in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-Skin, with </a:t>
            </a:r>
            <a:r>
              <a:rPr lang="en-US" dirty="0" err="1">
                <a:latin typeface="Arial"/>
                <a:cs typeface="Arial"/>
              </a:rPr>
              <a:t>anuclear</a:t>
            </a:r>
            <a:r>
              <a:rPr lang="en-US" dirty="0">
                <a:latin typeface="Arial"/>
                <a:cs typeface="Arial"/>
              </a:rPr>
              <a:t> keratin layer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-Esophagus(No keratin layer)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-Cervix (no keratin layer)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-External ear canal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-Anus</a:t>
            </a:r>
          </a:p>
        </p:txBody>
      </p:sp>
    </p:spTree>
    <p:extLst>
      <p:ext uri="{BB962C8B-B14F-4D97-AF65-F5344CB8AC3E}">
        <p14:creationId xmlns:p14="http://schemas.microsoft.com/office/powerpoint/2010/main" val="1502818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635410" y="218529"/>
            <a:ext cx="9032590" cy="1754327"/>
          </a:xfrm>
          <a:prstGeom prst="rect">
            <a:avLst/>
          </a:prstGeom>
          <a:solidFill>
            <a:srgbClr val="FDEADA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4547C6"/>
                </a:solidFill>
                <a:latin typeface="Arial"/>
                <a:cs typeface="Arial"/>
              </a:rPr>
              <a:t>Epithelium can be secretory (stomach), absorptive (intestines),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Columnar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epithelium—is so termed because the cells are arranged like columns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585740" y="2278856"/>
            <a:ext cx="2286000" cy="1385888"/>
            <a:chOff x="672" y="1575"/>
            <a:chExt cx="1440" cy="87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72" y="1584"/>
              <a:ext cx="240" cy="864"/>
              <a:chOff x="672" y="1584"/>
              <a:chExt cx="240" cy="864"/>
            </a:xfrm>
          </p:grpSpPr>
          <p:sp>
            <p:nvSpPr>
              <p:cNvPr id="32791" name="Rectangle 3"/>
              <p:cNvSpPr>
                <a:spLocks noChangeArrowheads="1"/>
              </p:cNvSpPr>
              <p:nvPr/>
            </p:nvSpPr>
            <p:spPr bwMode="auto">
              <a:xfrm>
                <a:off x="672" y="1584"/>
                <a:ext cx="240" cy="864"/>
              </a:xfrm>
              <a:prstGeom prst="rect">
                <a:avLst/>
              </a:prstGeom>
              <a:solidFill>
                <a:srgbClr val="FFCDD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2" name="Oval 4"/>
              <p:cNvSpPr>
                <a:spLocks noChangeArrowheads="1"/>
              </p:cNvSpPr>
              <p:nvPr/>
            </p:nvSpPr>
            <p:spPr bwMode="auto">
              <a:xfrm>
                <a:off x="720" y="2064"/>
                <a:ext cx="144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912" y="1584"/>
              <a:ext cx="240" cy="864"/>
              <a:chOff x="672" y="1584"/>
              <a:chExt cx="240" cy="864"/>
            </a:xfrm>
          </p:grpSpPr>
          <p:sp>
            <p:nvSpPr>
              <p:cNvPr id="32789" name="Rectangle 7"/>
              <p:cNvSpPr>
                <a:spLocks noChangeArrowheads="1"/>
              </p:cNvSpPr>
              <p:nvPr/>
            </p:nvSpPr>
            <p:spPr bwMode="auto">
              <a:xfrm>
                <a:off x="672" y="1584"/>
                <a:ext cx="240" cy="864"/>
              </a:xfrm>
              <a:prstGeom prst="rect">
                <a:avLst/>
              </a:prstGeom>
              <a:solidFill>
                <a:srgbClr val="FFCDD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0" name="Oval 8"/>
              <p:cNvSpPr>
                <a:spLocks noChangeArrowheads="1"/>
              </p:cNvSpPr>
              <p:nvPr/>
            </p:nvSpPr>
            <p:spPr bwMode="auto">
              <a:xfrm>
                <a:off x="720" y="2064"/>
                <a:ext cx="144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152" y="1584"/>
              <a:ext cx="240" cy="864"/>
              <a:chOff x="672" y="1584"/>
              <a:chExt cx="240" cy="864"/>
            </a:xfrm>
          </p:grpSpPr>
          <p:sp>
            <p:nvSpPr>
              <p:cNvPr id="32787" name="Rectangle 10"/>
              <p:cNvSpPr>
                <a:spLocks noChangeArrowheads="1"/>
              </p:cNvSpPr>
              <p:nvPr/>
            </p:nvSpPr>
            <p:spPr bwMode="auto">
              <a:xfrm>
                <a:off x="672" y="1584"/>
                <a:ext cx="240" cy="864"/>
              </a:xfrm>
              <a:prstGeom prst="rect">
                <a:avLst/>
              </a:prstGeom>
              <a:solidFill>
                <a:srgbClr val="FFCDD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Oval 11"/>
              <p:cNvSpPr>
                <a:spLocks noChangeArrowheads="1"/>
              </p:cNvSpPr>
              <p:nvPr/>
            </p:nvSpPr>
            <p:spPr bwMode="auto">
              <a:xfrm>
                <a:off x="720" y="2064"/>
                <a:ext cx="144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392" y="1584"/>
              <a:ext cx="240" cy="864"/>
              <a:chOff x="672" y="1584"/>
              <a:chExt cx="240" cy="864"/>
            </a:xfrm>
          </p:grpSpPr>
          <p:sp>
            <p:nvSpPr>
              <p:cNvPr id="32785" name="Rectangle 13"/>
              <p:cNvSpPr>
                <a:spLocks noChangeArrowheads="1"/>
              </p:cNvSpPr>
              <p:nvPr/>
            </p:nvSpPr>
            <p:spPr bwMode="auto">
              <a:xfrm>
                <a:off x="672" y="1584"/>
                <a:ext cx="240" cy="864"/>
              </a:xfrm>
              <a:prstGeom prst="rect">
                <a:avLst/>
              </a:prstGeom>
              <a:solidFill>
                <a:srgbClr val="FFCDD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Oval 14"/>
              <p:cNvSpPr>
                <a:spLocks noChangeArrowheads="1"/>
              </p:cNvSpPr>
              <p:nvPr/>
            </p:nvSpPr>
            <p:spPr bwMode="auto">
              <a:xfrm>
                <a:off x="720" y="2064"/>
                <a:ext cx="144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632" y="1584"/>
              <a:ext cx="240" cy="864"/>
              <a:chOff x="672" y="1584"/>
              <a:chExt cx="240" cy="864"/>
            </a:xfrm>
          </p:grpSpPr>
          <p:sp>
            <p:nvSpPr>
              <p:cNvPr id="32783" name="Rectangle 16"/>
              <p:cNvSpPr>
                <a:spLocks noChangeArrowheads="1"/>
              </p:cNvSpPr>
              <p:nvPr/>
            </p:nvSpPr>
            <p:spPr bwMode="auto">
              <a:xfrm>
                <a:off x="672" y="1584"/>
                <a:ext cx="240" cy="864"/>
              </a:xfrm>
              <a:prstGeom prst="rect">
                <a:avLst/>
              </a:prstGeom>
              <a:solidFill>
                <a:srgbClr val="FFCDD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Oval 17"/>
              <p:cNvSpPr>
                <a:spLocks noChangeArrowheads="1"/>
              </p:cNvSpPr>
              <p:nvPr/>
            </p:nvSpPr>
            <p:spPr bwMode="auto">
              <a:xfrm>
                <a:off x="720" y="2064"/>
                <a:ext cx="144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1872" y="1575"/>
              <a:ext cx="240" cy="864"/>
              <a:chOff x="672" y="1584"/>
              <a:chExt cx="240" cy="864"/>
            </a:xfrm>
          </p:grpSpPr>
          <p:sp>
            <p:nvSpPr>
              <p:cNvPr id="32781" name="Rectangle 19"/>
              <p:cNvSpPr>
                <a:spLocks noChangeArrowheads="1"/>
              </p:cNvSpPr>
              <p:nvPr/>
            </p:nvSpPr>
            <p:spPr bwMode="auto">
              <a:xfrm>
                <a:off x="672" y="1584"/>
                <a:ext cx="240" cy="864"/>
              </a:xfrm>
              <a:prstGeom prst="rect">
                <a:avLst/>
              </a:prstGeom>
              <a:solidFill>
                <a:srgbClr val="FFCDD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2" name="Oval 20"/>
              <p:cNvSpPr>
                <a:spLocks noChangeArrowheads="1"/>
              </p:cNvSpPr>
              <p:nvPr/>
            </p:nvSpPr>
            <p:spPr bwMode="auto">
              <a:xfrm>
                <a:off x="720" y="2064"/>
                <a:ext cx="144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2772" name="Picture 23" descr="column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828800"/>
            <a:ext cx="261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24"/>
          <p:cNvSpPr txBox="1">
            <a:spLocks noChangeArrowheads="1"/>
          </p:cNvSpPr>
          <p:nvPr/>
        </p:nvSpPr>
        <p:spPr bwMode="auto">
          <a:xfrm>
            <a:off x="5943600" y="5638800"/>
            <a:ext cx="3276600" cy="400110"/>
          </a:xfrm>
          <a:prstGeom prst="rect">
            <a:avLst/>
          </a:prstGeom>
          <a:solidFill>
            <a:srgbClr val="FDEAD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Epithelial lining of intestine</a:t>
            </a:r>
          </a:p>
        </p:txBody>
      </p:sp>
      <p:sp>
        <p:nvSpPr>
          <p:cNvPr id="32774" name="Text Box 25"/>
          <p:cNvSpPr txBox="1">
            <a:spLocks noChangeArrowheads="1"/>
          </p:cNvSpPr>
          <p:nvPr/>
        </p:nvSpPr>
        <p:spPr bwMode="auto">
          <a:xfrm>
            <a:off x="1905000" y="3886201"/>
            <a:ext cx="3276600" cy="1754326"/>
          </a:xfrm>
          <a:prstGeom prst="rect">
            <a:avLst/>
          </a:prstGeom>
          <a:solidFill>
            <a:srgbClr val="FDEAD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The height of the cell is greater than the width</a:t>
            </a:r>
          </a:p>
          <a:p>
            <a:pPr>
              <a:spcBef>
                <a:spcPct val="50000"/>
              </a:spcBef>
            </a:pPr>
            <a:endParaRPr lang="en-US" dirty="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  <a:latin typeface="Arial"/>
                <a:cs typeface="Arial"/>
              </a:rPr>
              <a:t>Thus secreted material can be stored or secreted</a:t>
            </a:r>
          </a:p>
        </p:txBody>
      </p:sp>
    </p:spTree>
    <p:extLst>
      <p:ext uri="{BB962C8B-B14F-4D97-AF65-F5344CB8AC3E}">
        <p14:creationId xmlns:p14="http://schemas.microsoft.com/office/powerpoint/2010/main" val="145302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4800600" y="457200"/>
            <a:ext cx="3581400" cy="457200"/>
          </a:xfrm>
          <a:prstGeom prst="rect">
            <a:avLst/>
          </a:prstGeom>
          <a:solidFill>
            <a:srgbClr val="FDEAD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Cuboidal epithelium</a:t>
            </a:r>
          </a:p>
        </p:txBody>
      </p:sp>
      <p:pic>
        <p:nvPicPr>
          <p:cNvPr id="35842" name="Picture 3" descr="HuOvx400CubSq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066800"/>
            <a:ext cx="64357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752600" y="381001"/>
            <a:ext cx="1828800" cy="4893647"/>
          </a:xfrm>
          <a:prstGeom prst="rect">
            <a:avLst/>
          </a:prstGeom>
          <a:solidFill>
            <a:srgbClr val="FDEAD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Ovary</a:t>
            </a:r>
            <a:r>
              <a:rPr lang="en-US" sz="1600" dirty="0"/>
              <a:t> with developing follicles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Primordial follicles lined by flat </a:t>
            </a:r>
            <a:r>
              <a:rPr lang="en-US" dirty="0">
                <a:solidFill>
                  <a:srgbClr val="008000"/>
                </a:solidFill>
              </a:rPr>
              <a:t>squamous epithelium</a:t>
            </a:r>
          </a:p>
          <a:p>
            <a:pPr>
              <a:spcBef>
                <a:spcPct val="50000"/>
              </a:spcBef>
            </a:pPr>
            <a:endParaRPr lang="en-US" sz="1600" dirty="0"/>
          </a:p>
          <a:p>
            <a:pPr>
              <a:spcBef>
                <a:spcPct val="50000"/>
              </a:spcBef>
            </a:pPr>
            <a:endParaRPr lang="en-US" sz="1600" dirty="0"/>
          </a:p>
          <a:p>
            <a:pPr>
              <a:spcBef>
                <a:spcPct val="50000"/>
              </a:spcBef>
            </a:pP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/>
              <a:t>Developing Primary follicles lined by </a:t>
            </a:r>
            <a:r>
              <a:rPr lang="en-US" dirty="0">
                <a:solidFill>
                  <a:srgbClr val="0000FF"/>
                </a:solidFill>
              </a:rPr>
              <a:t>cuboidal epithelium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953375" y="957263"/>
            <a:ext cx="349250" cy="1196975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7080250" y="914400"/>
            <a:ext cx="539750" cy="64135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85100" y="4371459"/>
            <a:ext cx="22796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Stromal fibroblasts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02000" y="3317875"/>
            <a:ext cx="1174750" cy="1238250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93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HistoEpith3.pdf                                            00030E67NISSI                          B55BF55B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212" y="1114519"/>
            <a:ext cx="5254331" cy="448056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58DBF3-A8F2-B64D-94E8-78814E9B36D9}"/>
              </a:ext>
            </a:extLst>
          </p:cNvPr>
          <p:cNvSpPr txBox="1"/>
          <p:nvPr/>
        </p:nvSpPr>
        <p:spPr>
          <a:xfrm>
            <a:off x="849086" y="1114519"/>
            <a:ext cx="1763485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Pseudo-stratified columnar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(lining of trachea and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C2F7D6-8F08-0D45-ACD2-1151F8FFAA9A}"/>
              </a:ext>
            </a:extLst>
          </p:cNvPr>
          <p:cNvSpPr txBox="1"/>
          <p:nvPr/>
        </p:nvSpPr>
        <p:spPr>
          <a:xfrm>
            <a:off x="1077686" y="3429000"/>
            <a:ext cx="1763485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Transitional: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Bladder and ureter</a:t>
            </a:r>
          </a:p>
        </p:txBody>
      </p:sp>
    </p:spTree>
    <p:extLst>
      <p:ext uri="{BB962C8B-B14F-4D97-AF65-F5344CB8AC3E}">
        <p14:creationId xmlns:p14="http://schemas.microsoft.com/office/powerpoint/2010/main" val="350554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5"/>
          <p:cNvSpPr txBox="1">
            <a:spLocks noChangeArrowheads="1"/>
          </p:cNvSpPr>
          <p:nvPr/>
        </p:nvSpPr>
        <p:spPr bwMode="auto">
          <a:xfrm>
            <a:off x="2971800" y="914400"/>
            <a:ext cx="59436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/>
              <a:t>Pseudo-stratified Columnar epithelium</a:t>
            </a:r>
          </a:p>
        </p:txBody>
      </p:sp>
      <p:grpSp>
        <p:nvGrpSpPr>
          <p:cNvPr id="34818" name="Group 7"/>
          <p:cNvGrpSpPr>
            <a:grpSpLocks/>
          </p:cNvGrpSpPr>
          <p:nvPr/>
        </p:nvGrpSpPr>
        <p:grpSpPr bwMode="auto">
          <a:xfrm>
            <a:off x="2133600" y="1905001"/>
            <a:ext cx="3886200" cy="3662363"/>
            <a:chOff x="384" y="1200"/>
            <a:chExt cx="2448" cy="2307"/>
          </a:xfrm>
        </p:grpSpPr>
        <p:pic>
          <p:nvPicPr>
            <p:cNvPr id="34822" name="Picture 4" descr="7tracheaHE"/>
            <p:cNvPicPr>
              <a:picLocks noChangeAspect="1" noChangeArrowheads="1"/>
            </p:cNvPicPr>
            <p:nvPr/>
          </p:nvPicPr>
          <p:blipFill>
            <a:blip r:embed="rId2" cstate="email">
              <a:lum contras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200"/>
              <a:ext cx="2448" cy="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3" name="Text Box 6"/>
            <p:cNvSpPr txBox="1">
              <a:spLocks noChangeArrowheads="1"/>
            </p:cNvSpPr>
            <p:nvPr/>
          </p:nvSpPr>
          <p:spPr bwMode="auto">
            <a:xfrm>
              <a:off x="672" y="3216"/>
              <a:ext cx="1443" cy="291"/>
            </a:xfrm>
            <a:prstGeom prst="rect">
              <a:avLst/>
            </a:prstGeom>
            <a:solidFill>
              <a:srgbClr val="FFC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/>
                <a:t>Human trachea</a:t>
              </a:r>
            </a:p>
          </p:txBody>
        </p:sp>
      </p:grpSp>
      <p:grpSp>
        <p:nvGrpSpPr>
          <p:cNvPr id="34819" name="Group 10"/>
          <p:cNvGrpSpPr>
            <a:grpSpLocks/>
          </p:cNvGrpSpPr>
          <p:nvPr/>
        </p:nvGrpSpPr>
        <p:grpSpPr bwMode="auto">
          <a:xfrm>
            <a:off x="6400800" y="2057400"/>
            <a:ext cx="3657600" cy="3352800"/>
            <a:chOff x="3072" y="1296"/>
            <a:chExt cx="2304" cy="2112"/>
          </a:xfrm>
        </p:grpSpPr>
        <p:pic>
          <p:nvPicPr>
            <p:cNvPr id="34820" name="Picture 8" descr="MoTrachx40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296"/>
              <a:ext cx="2304" cy="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1" name="Text Box 9"/>
            <p:cNvSpPr txBox="1">
              <a:spLocks noChangeArrowheads="1"/>
            </p:cNvSpPr>
            <p:nvPr/>
          </p:nvSpPr>
          <p:spPr bwMode="auto">
            <a:xfrm>
              <a:off x="3360" y="3120"/>
              <a:ext cx="1440" cy="288"/>
            </a:xfrm>
            <a:prstGeom prst="rect">
              <a:avLst/>
            </a:prstGeom>
            <a:solidFill>
              <a:srgbClr val="FFC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Mouse trachea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341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ug&#10;&#10;Description automatically generated">
            <a:extLst>
              <a:ext uri="{FF2B5EF4-FFF2-40B4-BE49-F238E27FC236}">
                <a16:creationId xmlns:a16="http://schemas.microsoft.com/office/drawing/2014/main" id="{C25C2291-B528-2943-8F0C-AFB8425CBF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50" y="1033236"/>
            <a:ext cx="10350500" cy="4965700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FBC356B7-8BF8-C546-817C-5B27B9ABD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18" y="164712"/>
            <a:ext cx="10773682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 err="1">
                <a:solidFill>
                  <a:srgbClr val="0000FF"/>
                </a:solidFill>
              </a:rPr>
              <a:t>Junctional</a:t>
            </a:r>
            <a:r>
              <a:rPr lang="en-US" dirty="0">
                <a:solidFill>
                  <a:srgbClr val="0000FF"/>
                </a:solidFill>
              </a:rPr>
              <a:t> zone epithelium</a:t>
            </a:r>
            <a:r>
              <a:rPr lang="en-US" dirty="0"/>
              <a:t>: </a:t>
            </a:r>
            <a:r>
              <a:rPr lang="en-US" sz="2000" dirty="0"/>
              <a:t>Where epithelium of one kind changes naturally to another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D84C3-9B32-7549-B9CB-6B019BB086A5}"/>
              </a:ext>
            </a:extLst>
          </p:cNvPr>
          <p:cNvSpPr txBox="1"/>
          <p:nvPr/>
        </p:nvSpPr>
        <p:spPr>
          <a:xfrm>
            <a:off x="272143" y="1273628"/>
            <a:ext cx="1164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Squamo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-Columnar junction between esophagus and stomach in Human ( Left)  and in the mouse stomach (right)</a:t>
            </a:r>
          </a:p>
        </p:txBody>
      </p:sp>
    </p:spTree>
    <p:extLst>
      <p:ext uri="{BB962C8B-B14F-4D97-AF65-F5344CB8AC3E}">
        <p14:creationId xmlns:p14="http://schemas.microsoft.com/office/powerpoint/2010/main" val="88858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865</Words>
  <Application>Microsoft Macintosh PowerPoint</Application>
  <PresentationFormat>Widescreen</PresentationFormat>
  <Paragraphs>118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Varki, Nissi</dc:creator>
  <cp:lastModifiedBy>Varki, Nissi</cp:lastModifiedBy>
  <cp:revision>22</cp:revision>
  <dcterms:created xsi:type="dcterms:W3CDTF">2020-08-01T22:22:56Z</dcterms:created>
  <dcterms:modified xsi:type="dcterms:W3CDTF">2020-08-04T16:04:53Z</dcterms:modified>
</cp:coreProperties>
</file>